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343" r:id="rId4"/>
    <p:sldId id="260" r:id="rId5"/>
    <p:sldId id="267" r:id="rId6"/>
    <p:sldId id="268" r:id="rId7"/>
    <p:sldId id="270" r:id="rId8"/>
    <p:sldId id="271" r:id="rId9"/>
    <p:sldId id="347" r:id="rId10"/>
    <p:sldId id="330" r:id="rId11"/>
    <p:sldId id="335" r:id="rId12"/>
    <p:sldId id="349" r:id="rId13"/>
    <p:sldId id="334" r:id="rId14"/>
    <p:sldId id="354" r:id="rId15"/>
    <p:sldId id="357" r:id="rId16"/>
    <p:sldId id="359" r:id="rId17"/>
    <p:sldId id="318" r:id="rId18"/>
    <p:sldId id="32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G &amp; OLUFSEN" initials="B&amp;O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9" autoAdjust="0"/>
    <p:restoredTop sz="74327" autoAdjust="0"/>
  </p:normalViewPr>
  <p:slideViewPr>
    <p:cSldViewPr>
      <p:cViewPr varScale="1">
        <p:scale>
          <a:sx n="54" d="100"/>
          <a:sy n="54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71000274345915E-2"/>
          <c:y val="7.2545660545054749E-2"/>
          <c:w val="0.87045385945414033"/>
          <c:h val="0.724235567566235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Feuil1!$B$3:$B$8</c:f>
              <c:strCache>
                <c:ptCount val="6"/>
                <c:pt idx="0">
                  <c:v>TDR</c:v>
                </c:pt>
                <c:pt idx="1">
                  <c:v>Myocardite</c:v>
                </c:pt>
                <c:pt idx="2">
                  <c:v>TDC</c:v>
                </c:pt>
                <c:pt idx="3">
                  <c:v>Anomalie de la repolarisation (ST-T)</c:v>
                </c:pt>
                <c:pt idx="4">
                  <c:v>Dysfonction du VG</c:v>
                </c:pt>
                <c:pt idx="5">
                  <c:v>Péricardite avec épanchement</c:v>
                </c:pt>
              </c:strCache>
            </c:strRef>
          </c:cat>
          <c:val>
            <c:numRef>
              <c:f>Feuil1!$C$3:$C$8</c:f>
              <c:numCache>
                <c:formatCode>General</c:formatCode>
                <c:ptCount val="6"/>
                <c:pt idx="0">
                  <c:v>12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03-432F-9416-564B857978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9"/>
        <c:overlap val="100"/>
        <c:axId val="171778544"/>
        <c:axId val="171777760"/>
      </c:barChart>
      <c:catAx>
        <c:axId val="17177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171777760"/>
        <c:crosses val="autoZero"/>
        <c:auto val="1"/>
        <c:lblAlgn val="ctr"/>
        <c:lblOffset val="100"/>
        <c:noMultiLvlLbl val="0"/>
      </c:catAx>
      <c:valAx>
        <c:axId val="171777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fr-FR" sz="1600" b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Effectifs</a:t>
                </a:r>
              </a:p>
            </c:rich>
          </c:tx>
          <c:layout>
            <c:manualLayout>
              <c:xMode val="edge"/>
              <c:yMode val="edge"/>
              <c:x val="2.324352879027998E-2"/>
              <c:y val="0.36321649544499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1717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A46D8-5E31-4FE4-8FC3-B74C1419BDBA}" type="datetimeFigureOut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F5D2C-1D4F-47DB-9F28-033D2932991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505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Merci M le Président de séance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Après la permissions de nos maitres, Nous avons l’honneur de vous présentez ce travail dont le titre est…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480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24384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Après la collecte</a:t>
            </a:r>
            <a:r>
              <a:rPr lang="fr-FR" sz="12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donnée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ont été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saisies sur Epi Info et analysées avec les logiciels SPSS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version 20 et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stata 15.1</a:t>
            </a:r>
          </a:p>
          <a:p>
            <a:pPr marL="0" marR="0" indent="24384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avons calculé la moyenne et l’écart type pour les variables quantitatives et la fréquence pour les variables qualitatives. </a:t>
            </a:r>
          </a:p>
          <a:p>
            <a:pPr marL="0" marR="0" indent="24384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modèle de régression logistique a été utilisée pour mesurer l’association entre les atteintes cardio-vasculaires et chacune des variables   indépendantes aux seuils de 20% en analyse univariée et de 5% en analyse multivariée.</a:t>
            </a:r>
          </a:p>
          <a:p>
            <a:pPr marL="0" marR="0" indent="24384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234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avons inclus 72 patients atteints de la dengue</a:t>
            </a:r>
          </a:p>
          <a:p>
            <a:r>
              <a:rPr lang="fr-FR" dirty="0"/>
              <a:t>L’âge</a:t>
            </a:r>
            <a:r>
              <a:rPr lang="fr-FR" baseline="0" dirty="0"/>
              <a:t> moyen de nos patients était de…</a:t>
            </a:r>
          </a:p>
          <a:p>
            <a:r>
              <a:rPr lang="fr-FR" baseline="0" dirty="0"/>
              <a:t>Le sexe masculin était majoritaire  à 67%  des cas et le sexe ratio à deux,</a:t>
            </a:r>
          </a:p>
          <a:p>
            <a:r>
              <a:rPr lang="fr-FR" baseline="0" dirty="0"/>
              <a:t>40,28% des patients avaient un niveau d’étude supérieur</a:t>
            </a:r>
          </a:p>
          <a:p>
            <a:r>
              <a:rPr lang="fr-FR" dirty="0"/>
              <a:t>Les FDRCV étaient retrouvés chez 69% des patients environs dominé</a:t>
            </a:r>
            <a:r>
              <a:rPr lang="fr-FR" baseline="0" dirty="0"/>
              <a:t> par l’</a:t>
            </a:r>
            <a:r>
              <a:rPr lang="fr-FR" dirty="0"/>
              <a:t> HTA à 17% environs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405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dengue classique était la plus représentée avec.....</a:t>
            </a:r>
          </a:p>
          <a:p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Syndrome algique et Fièvre représentaient</a:t>
            </a:r>
            <a:r>
              <a:rPr lang="fr-FR" sz="1200" baseline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respectivement </a:t>
            </a: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31,67% et 24,43%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La moyenne de la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tropo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était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de……..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De la</a:t>
            </a:r>
            <a:r>
              <a:rPr lang="fr-FR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créat</a:t>
            </a:r>
            <a:r>
              <a:rPr lang="fr-FR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était de ………….</a:t>
            </a:r>
          </a:p>
          <a:p>
            <a:r>
              <a:rPr lang="fr-FR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Et celle de l’alanine </a:t>
            </a:r>
            <a:r>
              <a:rPr lang="fr-FR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amino-transférase</a:t>
            </a:r>
            <a:r>
              <a:rPr lang="fr-FR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est de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523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</a:t>
            </a:r>
            <a:r>
              <a:rPr lang="fr-FR" baseline="0" dirty="0"/>
              <a:t> notre échantillon, la prévalence des atteintes cardio-vasculaires au cours de la dengue était de 32% environs et</a:t>
            </a:r>
          </a:p>
          <a:p>
            <a:r>
              <a:rPr lang="fr-FR" baseline="0" dirty="0"/>
              <a:t>Les TDR prédominaient parmi les types d’atteintes cardio-vasculaires chez les 72 patients atteints de la dengue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3326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Concernant les facteurs indépendants associés aux ACV au cours de la dengue de l’adulte 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l’HTA étant considéré comme </a:t>
            </a:r>
            <a:r>
              <a:rPr lang="fr-FR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facteur protecteur avec un OR à 0,11 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un p-value à 0,01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contre le niveau d’étude primaire étant considéré comme un facteur prédisposant à la survenue des atteintes cardio-vasculaires au cours de la dengue de l’adulte, avec un OR à 13 environs et un p-value à 0,02,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1651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 résultats sont inférieurs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à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ceux de Shah et al.  en Inde, qui ont  objectivé dans une étude transversale menée en 2017 et portant sur 320 patients en Inde, une prévalence des atteintes cardio-vasculaires de 35 %.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résultats  pourraient se justifier d’une part ,par la taille relativement faible de notre échantillon et par l’utilisation de la troponine comme seul biomarqueurs cardiaques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774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myocardite représentait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6,94 %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 résultats sont proches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ceux de Miranda et al. au Brésil qui ont rapporté dans leur étude une prévalence de  7 %.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différents de ceux de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 et al.  en China en 2016 ont mis en évidence  11,28% de myocardite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 résultats se justifieraient  par :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non inclusion de l’IRM cardiaque comme outils  diagnostique de la myocardite</a:t>
            </a:r>
          </a:p>
          <a:p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4081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IRM et la biopsie endomyocardique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189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Mr le Président du jury,</a:t>
            </a:r>
            <a:r>
              <a:rPr lang="fr-FR" baseline="0" dirty="0"/>
              <a:t> honorables maitres et juges; nous sommes au terme de notre présentation. Merci de votre attention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89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avons utilisé le plan classique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60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fr-FR" dirty="0"/>
              <a:t>La dengue</a:t>
            </a:r>
            <a:r>
              <a:rPr lang="fr-FR" baseline="0" dirty="0"/>
              <a:t> est défini comme une maladie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fébrile aiguë d’origine.</a:t>
            </a:r>
            <a:endParaRPr lang="fr-FR" baseline="0" dirty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dengue est l'une des maladies virales émergentes les plus importantes au monde, </a:t>
            </a:r>
            <a:r>
              <a:rPr lang="fr-FR" baseline="0" dirty="0"/>
              <a:t>Elle pose un véritable problème de santé publique, en effet 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incidence ne cesse de progresser de manière spectaculaire au cours des dernières décennies et le BF n’est pas en reste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89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L’augmentation de</a:t>
            </a:r>
            <a:r>
              <a:rPr lang="fr-FR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l’incidence des cas de dengue va de paire avec l’augmentation des cas d’atteintes CV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Dans la littérature, l’incidence des atteintes CV au cours de la dengue est mal défini d’où l’</a:t>
            </a:r>
            <a:r>
              <a:rPr lang="fr-FR" sz="120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interet</a:t>
            </a:r>
            <a:r>
              <a:rPr lang="fr-FR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notre travail 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32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objectifs ont été de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Déterminer………………</a:t>
            </a:r>
            <a:endParaRPr lang="fr-FR" dirty="0"/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Décrire……………………..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047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84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CHU-YO et la</a:t>
            </a:r>
            <a:r>
              <a:rPr lang="fr-FR" baseline="0" dirty="0"/>
              <a:t> Clinique Médicale les Opportunités nous a servis notre cadre d’étude</a:t>
            </a:r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Il s’est agi d’une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transversale à visée analytique </a:t>
            </a:r>
            <a:r>
              <a:rPr lang="fr-FR" baseline="0" dirty="0"/>
              <a:t>qui </a:t>
            </a:r>
            <a:r>
              <a:rPr lang="fr-FR" dirty="0"/>
              <a:t>s’est déroulée du 1er mars au 31 Aout 2019 soit une durée de</a:t>
            </a:r>
            <a:r>
              <a:rPr lang="fr-FR" baseline="0" dirty="0"/>
              <a:t> 17 </a:t>
            </a:r>
            <a:r>
              <a:rPr lang="fr-FR" dirty="0"/>
              <a:t>mois.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Et les patients admis pour fièvre algique avec une sérologie dengue positive et hospitalisés dans l’une ou l’autre des structures sanitaires suscitées</a:t>
            </a:r>
            <a:r>
              <a:rPr lang="fr-FR" dirty="0"/>
              <a:t> ont constitué notre population d’étude.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228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 été inclus dans notre étude,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tous les patients âgés d’au moins 18 ans, diagnostiqués positifs à l’aide du Test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diagnostic rapide de la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dengue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ont donné leur consentement à participer à l’étude,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95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N’ont pas été inclus dans l’étude :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patients ayant une maladie cardiaque préexistante 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patients présentant des troubles électrolytiques affectant la fréquence ou le rythme cardiaque 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patients prenant des médicaments interférant avec la fréquence ou le rythme  cardiaque tels que les β bloquants et les inhibiteurs calciques 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patients ayant une infection mixte (la dengue associée à d’autre pathologie).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5D2C-1D4F-47DB-9F28-033D2932991F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85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0604-569F-4375-98A6-EC72CD66C3EA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42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37B2-15AA-4431-8E7C-DBF1350D5DAB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8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FAC7-F6A8-4B4E-B122-C52D56209C79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45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7798-19A5-467B-BB5A-FE3967675CA9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98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9399-4542-40A6-A427-0B7C2E3BFC14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19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8D4E-454B-4964-B79A-12F7A6D907A1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09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0ED8-565F-4704-B9BF-D1C507442C89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67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2BA3-00ED-428D-9904-22BC19118E22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6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568A-EE67-4371-9261-2CCBC6AAF708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86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AB28-C82C-4401-996B-48855BFE30B9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50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7686-8F01-4406-9489-D220C1752DF0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8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B706-C18F-49DC-995B-3BAA593AA631}" type="datetime1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1457-5389-4C75-895F-8C732FD273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93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360" y="404664"/>
            <a:ext cx="8435280" cy="5616624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fr-FR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Atteintes cardio-vasculaires au cours de la dengue de l’adulte dans la ville de Ouagadougou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Yaméogo NV, Kaboré A, </a:t>
            </a:r>
            <a:r>
              <a:rPr lang="fr-FR" sz="2000" b="1" dirty="0"/>
              <a:t>Boundaoné G</a:t>
            </a:r>
            <a:r>
              <a:rPr lang="fr-FR" sz="2000" dirty="0"/>
              <a:t>, Kagambèga LJ, </a:t>
            </a:r>
            <a:r>
              <a:rPr lang="fr-FR" sz="2000" dirty="0" err="1"/>
              <a:t>Millogo</a:t>
            </a:r>
            <a:r>
              <a:rPr lang="fr-FR" sz="2000" dirty="0"/>
              <a:t> GRC, Thiam </a:t>
            </a:r>
            <a:r>
              <a:rPr lang="fr-FR" sz="2000" dirty="0" err="1"/>
              <a:t>A,Kologo</a:t>
            </a:r>
            <a:r>
              <a:rPr lang="fr-FR" sz="2000" dirty="0"/>
              <a:t> KJ, </a:t>
            </a:r>
            <a:r>
              <a:rPr lang="fr-FR" sz="2000" dirty="0" err="1"/>
              <a:t>Samadoulougou</a:t>
            </a:r>
            <a:r>
              <a:rPr lang="fr-FR" sz="2000" dirty="0"/>
              <a:t> AK, Zabsonré P</a:t>
            </a:r>
            <a:endParaRPr lang="fr-FR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fr-F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J7-SOCARB, 27-29 Octobre 2021, Bobo-Dioulasso-BF</a:t>
            </a: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576064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2000" b="1" smtClean="0">
                <a:solidFill>
                  <a:schemeClr val="tx1"/>
                </a:solidFill>
              </a:rPr>
              <a:pPr algn="ctr"/>
              <a:t>1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C0679-6E44-4986-929E-A47D8566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9684"/>
            <a:ext cx="8399276" cy="77809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itchFamily="18" charset="0"/>
              </a:rPr>
              <a:t>PATIENTS ET METHODES 4</a:t>
            </a:r>
            <a:r>
              <a:rPr lang="fr-FR" sz="3200" b="1" dirty="0">
                <a:solidFill>
                  <a:prstClr val="black"/>
                </a:solidFill>
                <a:latin typeface="Arial Black" panose="020B0A04020102020204" pitchFamily="34" charset="0"/>
                <a:cs typeface="Times New Roman" pitchFamily="18" charset="0"/>
              </a:rPr>
              <a:t>/4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F7FCE0-2229-404F-BDB1-52FE8499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52736"/>
            <a:ext cx="8507288" cy="54813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Traitement et analyse des données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Saisie sur Epi-info 7.3.2 ; analyse avec les logiciels SPSS version 20 et STATA 15.1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Modèle de régression logique (association entre atteintes cardio-vasculaires et chacune des variables indépendantes)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P-value &lt; 0,2 en univariée et p-value &lt; 0,05 en multivariée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1AEE74-945A-4150-B51C-6C39112A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514400" cy="49253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10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3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4543F-D328-4680-B6BC-C2A1268E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77809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RESULTATS 1/4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F9D4B-0037-4F6C-8303-A11A30FCD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44637"/>
            <a:ext cx="8964488" cy="5211713"/>
          </a:xfrm>
        </p:spPr>
        <p:txBody>
          <a:bodyPr>
            <a:noAutofit/>
          </a:bodyPr>
          <a:lstStyle/>
          <a:p>
            <a:pPr marL="342900" lvl="3" indent="-3429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Caractéristiques socio-démographiques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Effectif : (N=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72 )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Age moyen : 35,36  ± 13,93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ans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Sexe masculin (66,67%) avec  sexe ratio à 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Niveau d’étude supérieur : 40,28%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FDRCV usuels : 69,44%  et  HTA : 16,67%</a:t>
            </a:r>
          </a:p>
          <a:p>
            <a:pPr marL="914400" lvl="4" indent="-4572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v"/>
            </a:pP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3" indent="0">
              <a:lnSpc>
                <a:spcPct val="150000"/>
              </a:lnSpc>
              <a:spcBef>
                <a:spcPts val="200"/>
              </a:spcBef>
              <a:buNone/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3" indent="-3429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fr-FR" sz="2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C03FD0-B2CB-44F1-B284-88FD4FF1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400" y="6237313"/>
            <a:ext cx="514400" cy="4320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11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4543F-D328-4680-B6BC-C2A1268E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77809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RESULTATS 2/4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F9D4B-0037-4F6C-8303-A11A30FCD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6738"/>
            <a:ext cx="9144000" cy="5270575"/>
          </a:xfrm>
        </p:spPr>
        <p:txBody>
          <a:bodyPr>
            <a:noAutofit/>
          </a:bodyPr>
          <a:lstStyle/>
          <a:p>
            <a:pPr marL="342900" lvl="3" indent="-3429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Données cliniques</a:t>
            </a:r>
          </a:p>
          <a:p>
            <a:pPr marL="457200" lvl="3" indent="-4572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Dengue classique : 84,72%</a:t>
            </a:r>
          </a:p>
          <a:p>
            <a:pPr marL="457200" lvl="3" indent="-4572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Syndrome algique et fièvre : 31,67% et 24,43% </a:t>
            </a:r>
          </a:p>
          <a:p>
            <a:pPr marL="342900" lvl="3" indent="-3429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Données biologiques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Troponine I : 53,63 pg/ml [0-2480] et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5 patients troponine I ≥  25 pg/ml</a:t>
            </a:r>
          </a:p>
          <a:p>
            <a:pPr marL="457200" lvl="3" indent="-4572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Créatininémie : 113,35 ± 66,72 µmol/ml [45,14-604]  </a:t>
            </a:r>
          </a:p>
          <a:p>
            <a:pPr marL="457200" lvl="3" indent="-457200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ALAT : 103,83 ± 359,09 UI/L [46-3040]</a:t>
            </a:r>
            <a:endParaRPr lang="fr-FR" sz="2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C03FD0-B2CB-44F1-B284-88FD4FF1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400" y="6237313"/>
            <a:ext cx="514400" cy="4320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12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45946-3D68-45FE-9DF6-39E666CF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64" y="83678"/>
            <a:ext cx="7848872" cy="835943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RESULTATS 3/4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17B090-CE40-48EA-8407-E01179F04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703242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Atteintes cardio-vasculaires :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31,94% (n=23)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endParaRPr lang="fr-FR" sz="2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1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Types d’atteintes cardio-vasculaires chez les 72</a:t>
            </a: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patients atteints de dengue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E41B2B-91BB-4710-9987-045880A1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47163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13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78704186"/>
              </p:ext>
            </p:extLst>
          </p:nvPr>
        </p:nvGraphicFramePr>
        <p:xfrm>
          <a:off x="699247" y="1556792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98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D41D8-7656-4DDE-9A67-55BE1337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1" cy="658835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RESULTATS 4/4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3C232F-D801-4275-9BEA-724E3ADC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0392" y="6428358"/>
            <a:ext cx="586408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14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6465A4-2196-4CF8-99B9-2B590FE1B761}"/>
              </a:ext>
            </a:extLst>
          </p:cNvPr>
          <p:cNvSpPr/>
          <p:nvPr/>
        </p:nvSpPr>
        <p:spPr>
          <a:xfrm>
            <a:off x="457199" y="89071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Tableau IV : </a:t>
            </a:r>
            <a:r>
              <a:rPr lang="fr-FR" sz="2400" dirty="0"/>
              <a:t>Facteurs associés aux atteintes cardio-vasculaires au</a:t>
            </a:r>
          </a:p>
          <a:p>
            <a:r>
              <a:rPr lang="fr-FR" sz="2400" dirty="0"/>
              <a:t>                      cours de la dengue de l’adulte à l'analyse multivariée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542256"/>
              </p:ext>
            </p:extLst>
          </p:nvPr>
        </p:nvGraphicFramePr>
        <p:xfrm>
          <a:off x="683568" y="1916829"/>
          <a:ext cx="8003232" cy="4320483"/>
        </p:xfrm>
        <a:graphic>
          <a:graphicData uri="http://schemas.openxmlformats.org/drawingml/2006/table">
            <a:tbl>
              <a:tblPr firstRow="1" firstCol="1" bandRow="1"/>
              <a:tblGrid>
                <a:gridCol w="2667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62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Variables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indépendantes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ajusté (IC : 95 %)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fr-FR" sz="2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-value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HTA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0,11 [0,05-0,25]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0,011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Niveau étude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Supérieur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Primaire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12,88 [1,48-2,11]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0,023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Secondaire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2,83 [0,44-2,18]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0,115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 scolarisé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6,06 [0,69-1,15]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0,098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4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spc="3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DISCUSSION</a:t>
            </a:r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spc="3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980728"/>
            <a:ext cx="8964488" cy="5256584"/>
          </a:xfrm>
          <a:noFill/>
        </p:spPr>
        <p:txBody>
          <a:bodyPr>
            <a:noAutofit/>
          </a:bodyPr>
          <a:lstStyle/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Atteintes cardio-vasculaires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Prévalence : 31,94%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 et al. : 35%  (Inde)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Justifications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Taille relativement faible de notre échantillon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Seul biomarqueur cardiaque employé : Troponine I </a:t>
            </a:r>
          </a:p>
          <a:p>
            <a:pPr marL="0" lvl="2" indent="0">
              <a:lnSpc>
                <a:spcPct val="150000"/>
              </a:lnSpc>
              <a:buNone/>
            </a:pPr>
            <a:endParaRPr lang="fr-F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78080" y="6381328"/>
            <a:ext cx="586408" cy="36004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15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spc="3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DISCUSSION</a:t>
            </a:r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spc="3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908720"/>
            <a:ext cx="9108504" cy="5328592"/>
          </a:xfrm>
          <a:noFill/>
        </p:spPr>
        <p:txBody>
          <a:bodyPr>
            <a:noAutofit/>
          </a:bodyPr>
          <a:lstStyle/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Types d’atteintes cardio-vasculaires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Myocardite : 6,94%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Miranda et al. : 7% (Brésil)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 et al. : 11,28% (Chine)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Justifications </a:t>
            </a:r>
            <a:endParaRPr lang="fr-F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non inclusion de l’IRM cardiaque (gold standard)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Seul biomarqueur cardiaque employé : Troponine I </a:t>
            </a:r>
          </a:p>
          <a:p>
            <a:pPr marL="0" lvl="2" indent="0" algn="just">
              <a:lnSpc>
                <a:spcPct val="150000"/>
              </a:lnSpc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>
              <a:lnSpc>
                <a:spcPct val="150000"/>
              </a:lnSpc>
              <a:buNone/>
            </a:pP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78080" y="6381328"/>
            <a:ext cx="586408" cy="36004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16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6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CONCLUSION </a:t>
            </a:r>
            <a:endParaRPr lang="fr-FR" sz="3200" b="1" spc="3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908721"/>
            <a:ext cx="8686800" cy="5328592"/>
          </a:xfrm>
          <a:ln w="19050"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Atteintes cardio-vasculaires au cours de la dengue de l’adulte ne sont pas rares dans notre contexte.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Cependant, des investigations supplémentaires demeurent nécessaires (IRM, BEM, CPK-MB, NT-ProBNP)  pour affirmer davantage la relation entre la dengue de l’adulte et les atteintes cardio-vasculaires.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442392" cy="5016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17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1872208"/>
          </a:xfrm>
          <a:solidFill>
            <a:schemeClr val="bg1">
              <a:lumMod val="85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MERCI  POUR  VOTRE   ATTENTION</a:t>
            </a:r>
          </a:p>
          <a:p>
            <a:pPr marL="0" indent="0">
              <a:buNone/>
            </a:pP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18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69560" cy="79208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PLAN</a:t>
            </a:r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8904" y="908721"/>
            <a:ext cx="7869560" cy="5447630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et méthodes  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  <a:p>
            <a:pPr marL="0" indent="0">
              <a:buClr>
                <a:srgbClr val="0070C0"/>
              </a:buClr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452736" cy="31300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2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2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720080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INTRODUCTION 1/2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3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C8D850-D3CD-4104-A83F-12BA8DFC32F8}"/>
              </a:ext>
            </a:extLst>
          </p:cNvPr>
          <p:cNvSpPr/>
          <p:nvPr/>
        </p:nvSpPr>
        <p:spPr>
          <a:xfrm>
            <a:off x="0" y="1268760"/>
            <a:ext cx="9036496" cy="5829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Dengue : définition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Maladie fébrile aiguë d’origine virale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Maladie virale émergente la plus importante (OMS, 2012)</a:t>
            </a:r>
            <a:endParaRPr lang="fr-FR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Dengue : problème de santé publique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Incidence   (2080     60% de population concernée)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BF : flambée de cas de dengue de 2017 , 695 cas confirmés et 30 décès (LNR-FHV, 2017)</a:t>
            </a:r>
          </a:p>
          <a:p>
            <a:pPr>
              <a:lnSpc>
                <a:spcPct val="150000"/>
              </a:lnSpc>
            </a:pPr>
            <a:endParaRPr lang="fr-FR" sz="2800" dirty="0">
              <a:latin typeface="Arial" panose="020B0604020202020204" pitchFamily="34" charset="0"/>
            </a:endParaRPr>
          </a:p>
        </p:txBody>
      </p:sp>
      <p:sp>
        <p:nvSpPr>
          <p:cNvPr id="3" name="Flèche droite 2"/>
          <p:cNvSpPr/>
          <p:nvPr/>
        </p:nvSpPr>
        <p:spPr>
          <a:xfrm rot="16200000">
            <a:off x="2033728" y="4743136"/>
            <a:ext cx="360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419872" y="4743136"/>
            <a:ext cx="360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7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5481" y="148463"/>
            <a:ext cx="8291264" cy="864094"/>
          </a:xfr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INTRODUCTION</a:t>
            </a:r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" y="980728"/>
            <a:ext cx="8507288" cy="56687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Atteintes cardio-vasculaires au cours de la dengue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 Incidence de la dengue      augmentation atteintes cardio-vasculaires 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Gulati S, 2017)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Incidence atteintes cardio-vasculaires / dengue mal définie : 9% et 50% 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Marques N, 2013)     parfois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mortalité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importante : 3 à 7% (Shivanthan MC, 2015)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36512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/>
              <a:t>4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716016" y="2672928"/>
            <a:ext cx="360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200000">
            <a:off x="593568" y="2618928"/>
            <a:ext cx="360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Plus 5"/>
          <p:cNvSpPr/>
          <p:nvPr/>
        </p:nvSpPr>
        <p:spPr>
          <a:xfrm>
            <a:off x="7668344" y="4581128"/>
            <a:ext cx="288000" cy="288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71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79208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OBJECTIFS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21730"/>
            <a:ext cx="8712968" cy="544763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Déterminer la prévalence des atteintes cardio-vasculaires au cours de la dengue de l’adulte dans la ville de Ouagadougou 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Décrire les caractéristiques socio-démographiques des patients atteints de la dengue dans la ville de Ouagadougou 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504056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5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8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79208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OBJECTIFS</a:t>
            </a:r>
            <a:r>
              <a:rPr lang="fr-FR" sz="3200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2/2</a:t>
            </a:r>
            <a:endParaRPr lang="fr-FR" sz="32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" y="1268760"/>
            <a:ext cx="8435280" cy="4968552"/>
          </a:xfrm>
        </p:spPr>
        <p:txBody>
          <a:bodyPr>
            <a:noAutofit/>
          </a:bodyPr>
          <a:lstStyle/>
          <a:p>
            <a:pPr lv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Objectifs </a:t>
            </a:r>
          </a:p>
          <a:p>
            <a:pPr marL="8001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Enumérer les caractéristiques cliniques et paracliniques des patients atteints de la dengue dans la ville de Ouagadougou</a:t>
            </a:r>
          </a:p>
          <a:p>
            <a:pPr marL="8001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Déterminer les facteurs associés aux atteintes cardio-vasculaires au cours de la dengue de l’adulte dans la ville de Ouagadougou</a:t>
            </a:r>
          </a:p>
          <a:p>
            <a:pPr marL="8001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6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itchFamily="18" charset="0"/>
              </a:rPr>
              <a:t>PATIENTS ET METHODES 1/4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Cadre de l’étude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CHU-YO et CMO</a:t>
            </a:r>
            <a:endParaRPr lang="fr-F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d’étude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transversale à visée analytique 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d’étude </a:t>
            </a:r>
            <a:r>
              <a:rPr 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juin 2019 au 31 octobre 2020 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Population d’étude</a:t>
            </a:r>
            <a:r>
              <a:rPr lang="fr-FR" sz="2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patients admis pour fièvre algique / sérologie dengue    et hospitalisés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Echantillonnage 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exhaustif pour tout patient éligible sur la période d’étude et son consentement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7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4619991" y="4221088"/>
            <a:ext cx="360000" cy="360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507288" cy="706090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itchFamily="18" charset="0"/>
              </a:rPr>
              <a:t>PATIENTS ET METHODES 2/4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" y="1236166"/>
            <a:ext cx="8507288" cy="506916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Critères d’inclusion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Avoir au moins18 ans, diagnostiqués     (TDR dengue duo : détection simultanée de l’Ag NS1 et/ou d’IgM et/ou d’IgG) 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Avoir donné son consentement éclairé à participer à l’étude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8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6660232" y="2204864"/>
            <a:ext cx="360040" cy="360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507288" cy="706090"/>
          </a:xfr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fr-FR" sz="3200" b="1" spc="300" dirty="0">
                <a:solidFill>
                  <a:prstClr val="black"/>
                </a:solidFill>
                <a:latin typeface="Arial Black" panose="020B0A04020102020204" pitchFamily="34" charset="0"/>
                <a:cs typeface="Times New Roman" pitchFamily="18" charset="0"/>
              </a:rPr>
              <a:t>PATIENTS ET METHODES 3/4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" y="1236166"/>
            <a:ext cx="8830816" cy="506916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Critères de non-inclusion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présentant les conditions suivantes :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Pathologie cardiaque préexistante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Troubles électrolytiques : FC / rythme cardiaque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Médicaments interférant avec la fréquence / le rythme cardiaque (BB et IC)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Infection mixte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8501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fld id="{12C11457-5389-4C75-895F-8C732FD273D9}" type="slidenum">
              <a:rPr lang="fr-FR" sz="1800" b="1" smtClean="0">
                <a:solidFill>
                  <a:schemeClr val="tx1"/>
                </a:solidFill>
              </a:rPr>
              <a:pPr algn="ctr"/>
              <a:t>9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20178</TotalTime>
  <Words>1447</Words>
  <Application>Microsoft Office PowerPoint</Application>
  <PresentationFormat>Affichage à l'écran (4:3)</PresentationFormat>
  <Paragraphs>222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Tahoma</vt:lpstr>
      <vt:lpstr>Times New Roman</vt:lpstr>
      <vt:lpstr>Wingdings</vt:lpstr>
      <vt:lpstr>Thème Office</vt:lpstr>
      <vt:lpstr>Présentation PowerPoint</vt:lpstr>
      <vt:lpstr>PLAN </vt:lpstr>
      <vt:lpstr>INTRODUCTION 1/2</vt:lpstr>
      <vt:lpstr>INTRODUCTION 2/2</vt:lpstr>
      <vt:lpstr>OBJECTIFS 1/2</vt:lpstr>
      <vt:lpstr>OBJECTIFS 2/2</vt:lpstr>
      <vt:lpstr>PATIENTS ET METHODES 1/4</vt:lpstr>
      <vt:lpstr>PATIENTS ET METHODES 2/4</vt:lpstr>
      <vt:lpstr>PATIENTS ET METHODES 3/4</vt:lpstr>
      <vt:lpstr>PATIENTS ET METHODES 4/4</vt:lpstr>
      <vt:lpstr>RESULTATS 1/4</vt:lpstr>
      <vt:lpstr>RESULTATS 2/4</vt:lpstr>
      <vt:lpstr>RESULTATS 3/4</vt:lpstr>
      <vt:lpstr>RESULTATS 4/4</vt:lpstr>
      <vt:lpstr>DISCUSSION 1/2</vt:lpstr>
      <vt:lpstr>DISCUSSION 2/2</vt:lpstr>
      <vt:lpstr>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 L’UNITÉ DE FORMATION ET DE RECHERCHE EN SCIENCES DE LA SANTÉ (UFR/SDS)</dc:title>
  <dc:creator>user</dc:creator>
  <cp:lastModifiedBy>HP</cp:lastModifiedBy>
  <cp:revision>747</cp:revision>
  <dcterms:created xsi:type="dcterms:W3CDTF">2014-10-07T21:36:27Z</dcterms:created>
  <dcterms:modified xsi:type="dcterms:W3CDTF">2021-10-28T05:27:56Z</dcterms:modified>
</cp:coreProperties>
</file>